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7" r:id="rId2"/>
    <p:sldId id="328" r:id="rId3"/>
    <p:sldId id="289" r:id="rId4"/>
    <p:sldId id="305" r:id="rId5"/>
    <p:sldId id="290" r:id="rId6"/>
    <p:sldId id="306" r:id="rId7"/>
    <p:sldId id="329" r:id="rId8"/>
    <p:sldId id="299" r:id="rId9"/>
    <p:sldId id="291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12" r:id="rId18"/>
    <p:sldId id="311" r:id="rId19"/>
    <p:sldId id="308" r:id="rId20"/>
    <p:sldId id="313" r:id="rId21"/>
    <p:sldId id="292" r:id="rId22"/>
    <p:sldId id="314" r:id="rId23"/>
    <p:sldId id="339" r:id="rId24"/>
    <p:sldId id="315" r:id="rId25"/>
    <p:sldId id="340" r:id="rId26"/>
    <p:sldId id="302" r:id="rId27"/>
    <p:sldId id="303" r:id="rId28"/>
    <p:sldId id="301" r:id="rId29"/>
    <p:sldId id="304" r:id="rId30"/>
    <p:sldId id="321" r:id="rId31"/>
    <p:sldId id="323" r:id="rId32"/>
    <p:sldId id="294" r:id="rId33"/>
    <p:sldId id="324" r:id="rId34"/>
    <p:sldId id="295" r:id="rId35"/>
    <p:sldId id="326" r:id="rId36"/>
    <p:sldId id="325" r:id="rId37"/>
    <p:sldId id="296" r:id="rId38"/>
    <p:sldId id="297" r:id="rId39"/>
    <p:sldId id="374" r:id="rId40"/>
    <p:sldId id="341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00">
          <p15:clr>
            <a:srgbClr val="A4A3A4"/>
          </p15:clr>
        </p15:guide>
        <p15:guide id="3" orient="horz" pos="1392">
          <p15:clr>
            <a:srgbClr val="A4A3A4"/>
          </p15:clr>
        </p15:guide>
        <p15:guide id="4" orient="horz" pos="958">
          <p15:clr>
            <a:srgbClr val="A4A3A4"/>
          </p15:clr>
        </p15:guide>
        <p15:guide id="5" pos="2880">
          <p15:clr>
            <a:srgbClr val="A4A3A4"/>
          </p15:clr>
        </p15:guide>
        <p15:guide id="6" pos="295">
          <p15:clr>
            <a:srgbClr val="A4A3A4"/>
          </p15:clr>
        </p15:guide>
        <p15:guide id="7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0" autoAdjust="0"/>
    <p:restoredTop sz="94660"/>
  </p:normalViewPr>
  <p:slideViewPr>
    <p:cSldViewPr snapToObjects="1" showGuides="1">
      <p:cViewPr varScale="1">
        <p:scale>
          <a:sx n="186" d="100"/>
          <a:sy n="186" d="100"/>
        </p:scale>
        <p:origin x="2072" y="184"/>
      </p:cViewPr>
      <p:guideLst>
        <p:guide orient="horz" pos="2160"/>
        <p:guide orient="horz" pos="300"/>
        <p:guide orient="horz" pos="1392"/>
        <p:guide orient="horz" pos="958"/>
        <p:guide pos="2880"/>
        <p:guide pos="295"/>
        <p:guide pos="5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473075" y="3502373"/>
            <a:ext cx="4191000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IN" sz="3200" dirty="0" err="1"/>
              <a:t>Midlatitude</a:t>
            </a:r>
            <a:br>
              <a:rPr lang="en-IN" sz="3200" dirty="0"/>
            </a:br>
            <a:r>
              <a:rPr lang="en-IN" sz="3200" dirty="0"/>
              <a:t>Cyclones</a:t>
            </a:r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366713" y="52388"/>
            <a:ext cx="8001000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MS PGothic" pitchFamily="34" charset="-128"/>
                <a:cs typeface="Arial" charset="0"/>
              </a:rPr>
              <a:t>Module 10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65138" y="5283200"/>
            <a:ext cx="390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IN" dirty="0" err="1"/>
              <a:t>Redina</a:t>
            </a:r>
            <a:r>
              <a:rPr lang="en-IN" dirty="0"/>
              <a:t> L. Herman </a:t>
            </a:r>
          </a:p>
          <a:p>
            <a:pPr eaLnBrk="1" hangingPunct="1">
              <a:defRPr/>
            </a:pPr>
            <a:r>
              <a:rPr lang="en-IN" dirty="0"/>
              <a:t>Western Illinois University </a:t>
            </a: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auto">
          <a:xfrm>
            <a:off x="469900" y="949325"/>
            <a:ext cx="3835400" cy="1892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IN" sz="3000" b="1" dirty="0">
                <a:latin typeface="Arial" charset="0"/>
                <a:cs typeface="Arial" charset="0"/>
              </a:rPr>
              <a:t>Understanding</a:t>
            </a:r>
            <a:br>
              <a:rPr lang="en-IN" sz="3000" b="1" dirty="0">
                <a:latin typeface="Arial" charset="0"/>
                <a:cs typeface="Arial" charset="0"/>
              </a:rPr>
            </a:br>
            <a:r>
              <a:rPr lang="en-IN" sz="3000" b="1" dirty="0">
                <a:latin typeface="Arial" charset="0"/>
                <a:cs typeface="Arial" charset="0"/>
              </a:rPr>
              <a:t>Weather and Climate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Seventh Edition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608013"/>
            <a:ext cx="4849812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7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87313" y="6553200"/>
            <a:ext cx="5399087" cy="17938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© 20##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61508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24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77" y="1150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7252" y="8626"/>
            <a:ext cx="9144000" cy="57943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1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6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17513"/>
            <a:ext cx="9144000" cy="667886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1531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1030" y="8181"/>
            <a:ext cx="9070835" cy="107721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07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60375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175" y="703263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2149265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8300" y="9537"/>
            <a:ext cx="9144000" cy="1295314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24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97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4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29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 bwMode="gray">
          <a:xfrm>
            <a:off x="76200" y="6602413"/>
            <a:ext cx="5399088" cy="179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2015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29" r:id="rId6"/>
    <p:sldLayoutId id="2147483730" r:id="rId7"/>
    <p:sldLayoutId id="2147483731" r:id="rId8"/>
    <p:sldLayoutId id="2147483732" r:id="rId9"/>
    <p:sldLayoutId id="2147483739" r:id="rId10"/>
    <p:sldLayoutId id="2147483733" r:id="rId11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clemson.instructure.com/courses/92136/files/folder/Lecture%20Slides/Module10_videos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7717B1-D9E6-ED48-98FC-022D2E471FED}"/>
              </a:ext>
            </a:extLst>
          </p:cNvPr>
          <p:cNvGrpSpPr/>
          <p:nvPr/>
        </p:nvGrpSpPr>
        <p:grpSpPr>
          <a:xfrm>
            <a:off x="1223628" y="1949450"/>
            <a:ext cx="7011988" cy="4908550"/>
            <a:chOff x="1447800" y="1447800"/>
            <a:chExt cx="7011988" cy="4908550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4A6F34D2-8483-7842-8580-8732786309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7800" y="1447800"/>
              <a:ext cx="6578600" cy="4908550"/>
              <a:chOff x="912" y="912"/>
              <a:chExt cx="4144" cy="3092"/>
            </a:xfrm>
          </p:grpSpPr>
          <p:pic>
            <p:nvPicPr>
              <p:cNvPr id="15" name="Picture 7" descr="Aguado_Figure_10_05">
                <a:extLst>
                  <a:ext uri="{FF2B5EF4-FFF2-40B4-BE49-F238E27FC236}">
                    <a16:creationId xmlns:a16="http://schemas.microsoft.com/office/drawing/2014/main" id="{2027D1E2-AA64-3E45-870C-3BFB56CDBA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912"/>
                <a:ext cx="4144" cy="3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8" descr="Aguado_Figure_10_01e">
                <a:extLst>
                  <a:ext uri="{FF2B5EF4-FFF2-40B4-BE49-F238E27FC236}">
                    <a16:creationId xmlns:a16="http://schemas.microsoft.com/office/drawing/2014/main" id="{3FF6518B-A240-5F4E-BC86-31F6BFCEC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32" t="95033" r="34962" b="-35"/>
              <a:stretch>
                <a:fillRect/>
              </a:stretch>
            </p:blipFill>
            <p:spPr bwMode="auto">
              <a:xfrm>
                <a:off x="2304" y="3840"/>
                <a:ext cx="1200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0564CF20-B04F-404A-BF60-444BA2974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3200400"/>
              <a:ext cx="1044575" cy="4000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positive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69E40CFD-E1BE-AC46-B92D-C9875B9BB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2895600"/>
              <a:ext cx="1144588" cy="4000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negative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ED1DEE-1596-C143-8B9C-0EC517D410D3}"/>
              </a:ext>
            </a:extLst>
          </p:cNvPr>
          <p:cNvSpPr txBox="1"/>
          <p:nvPr/>
        </p:nvSpPr>
        <p:spPr>
          <a:xfrm>
            <a:off x="2840152" y="1232756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and Earth’s vorticity</a:t>
            </a:r>
          </a:p>
        </p:txBody>
      </p:sp>
    </p:spTree>
    <p:extLst>
      <p:ext uri="{BB962C8B-B14F-4D97-AF65-F5344CB8AC3E}">
        <p14:creationId xmlns:p14="http://schemas.microsoft.com/office/powerpoint/2010/main" val="189338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AD84A-29B1-4A48-9968-87FA66B0F330}"/>
              </a:ext>
            </a:extLst>
          </p:cNvPr>
          <p:cNvSpPr txBox="1"/>
          <p:nvPr/>
        </p:nvSpPr>
        <p:spPr>
          <a:xfrm>
            <a:off x="5868144" y="1736812"/>
            <a:ext cx="30101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Earth’s vorticity is largest</a:t>
            </a:r>
            <a:br>
              <a:rPr lang="en-US" dirty="0"/>
            </a:br>
            <a:r>
              <a:rPr lang="en-US" dirty="0"/>
              <a:t>at the pole</a:t>
            </a:r>
          </a:p>
          <a:p>
            <a:endParaRPr lang="en-US" dirty="0"/>
          </a:p>
          <a:p>
            <a:r>
              <a:rPr lang="en-US" dirty="0"/>
              <a:t>It vanishes at the equator</a:t>
            </a:r>
          </a:p>
          <a:p>
            <a:endParaRPr lang="en-US" dirty="0"/>
          </a:p>
          <a:p>
            <a:r>
              <a:rPr lang="en-US" dirty="0"/>
              <a:t>Earth’ vorticity is also called</a:t>
            </a:r>
            <a:br>
              <a:rPr lang="en-US" dirty="0"/>
            </a:br>
            <a:r>
              <a:rPr lang="en-US" dirty="0"/>
              <a:t>the Coriolis parameter f</a:t>
            </a:r>
          </a:p>
          <a:p>
            <a:endParaRPr lang="en-US" dirty="0"/>
          </a:p>
          <a:p>
            <a:r>
              <a:rPr lang="en-US" dirty="0"/>
              <a:t>f only depends on latitude</a:t>
            </a:r>
          </a:p>
        </p:txBody>
      </p:sp>
      <p:pic>
        <p:nvPicPr>
          <p:cNvPr id="2052" name="Picture 4" descr="https://www.weather.gov/images/jetstream/constant/vort_globe.png">
            <a:extLst>
              <a:ext uri="{FF2B5EF4-FFF2-40B4-BE49-F238E27FC236}">
                <a16:creationId xmlns:a16="http://schemas.microsoft.com/office/drawing/2014/main" id="{B5E43FA7-7489-6141-8974-92E2D984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0" y="1232756"/>
            <a:ext cx="57150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28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pic>
        <p:nvPicPr>
          <p:cNvPr id="3074" name="Picture 2" descr="Image result for earth vorticity">
            <a:extLst>
              <a:ext uri="{FF2B5EF4-FFF2-40B4-BE49-F238E27FC236}">
                <a16:creationId xmlns:a16="http://schemas.microsoft.com/office/drawing/2014/main" id="{D2967F19-B35C-0D4E-917E-9DB57EEE8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72916"/>
            <a:ext cx="4470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6B889-A7CB-1445-86EA-1079B2A2F4BF}"/>
              </a:ext>
            </a:extLst>
          </p:cNvPr>
          <p:cNvSpPr txBox="1"/>
          <p:nvPr/>
        </p:nvSpPr>
        <p:spPr>
          <a:xfrm>
            <a:off x="755576" y="184482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relative vorticity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92B90-C7D0-C747-8831-9827B9860F82}"/>
              </a:ext>
            </a:extLst>
          </p:cNvPr>
          <p:cNvSpPr txBox="1"/>
          <p:nvPr/>
        </p:nvSpPr>
        <p:spPr>
          <a:xfrm>
            <a:off x="4046553" y="1844824"/>
            <a:ext cx="3219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</a:t>
            </a:r>
            <a:r>
              <a:rPr lang="en-US" b="1" dirty="0"/>
              <a:t>relative vorticity</a:t>
            </a:r>
          </a:p>
          <a:p>
            <a:r>
              <a:rPr lang="en-US" dirty="0"/>
              <a:t>Get’s bigger if more curvature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149AD-A3C2-C341-8C49-40600C638E19}"/>
              </a:ext>
            </a:extLst>
          </p:cNvPr>
          <p:cNvCxnSpPr/>
          <p:nvPr/>
        </p:nvCxnSpPr>
        <p:spPr bwMode="auto">
          <a:xfrm flipH="1">
            <a:off x="7104940" y="1634637"/>
            <a:ext cx="563404" cy="370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D87D84-E1DF-134B-841D-D79882EE43E2}"/>
              </a:ext>
            </a:extLst>
          </p:cNvPr>
          <p:cNvSpPr txBox="1"/>
          <p:nvPr/>
        </p:nvSpPr>
        <p:spPr>
          <a:xfrm>
            <a:off x="755576" y="4862242"/>
            <a:ext cx="67399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Absolute vorticity </a:t>
            </a:r>
            <a:r>
              <a:rPr lang="en-US" dirty="0"/>
              <a:t>is conserved (constant) because</a:t>
            </a:r>
            <a:br>
              <a:rPr lang="en-US" dirty="0"/>
            </a:br>
            <a:r>
              <a:rPr lang="en-US" dirty="0"/>
              <a:t>it is closely related to angular momentum.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Absolute vorticity = Earth’s vorticity + relative vorticity = constant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This has important consequences!</a:t>
            </a:r>
            <a:endParaRPr lang="en-US" dirty="0"/>
          </a:p>
        </p:txBody>
      </p:sp>
      <p:pic>
        <p:nvPicPr>
          <p:cNvPr id="3076" name="Picture 4" descr="https://www.weather.gov/images/jetstream/constant/curve_vort.png">
            <a:extLst>
              <a:ext uri="{FF2B5EF4-FFF2-40B4-BE49-F238E27FC236}">
                <a16:creationId xmlns:a16="http://schemas.microsoft.com/office/drawing/2014/main" id="{86319F3F-242E-4F49-87A8-B811A241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5" y="2764186"/>
            <a:ext cx="2293953" cy="21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9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pic>
        <p:nvPicPr>
          <p:cNvPr id="11" name="Picture 6" descr="Aguado_Figure_10_1_2">
            <a:extLst>
              <a:ext uri="{FF2B5EF4-FFF2-40B4-BE49-F238E27FC236}">
                <a16:creationId xmlns:a16="http://schemas.microsoft.com/office/drawing/2014/main" id="{9EF7ACE0-063E-064D-A828-F18300B3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69" y="1268760"/>
            <a:ext cx="3558220" cy="260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B40FD49B-C2C3-694E-B787-6C1938E93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0" y="1268760"/>
            <a:ext cx="26463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Earth’s vorticity: large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75CB0B83-A355-1143-9371-E979F0056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0" y="3392996"/>
            <a:ext cx="2668193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Earth’s vorticity: small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41FC8-32DD-DD4E-B7B7-319F291AB3A1}"/>
              </a:ext>
            </a:extLst>
          </p:cNvPr>
          <p:cNvSpPr txBox="1"/>
          <p:nvPr/>
        </p:nvSpPr>
        <p:spPr>
          <a:xfrm>
            <a:off x="479030" y="3975956"/>
            <a:ext cx="77851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Let’s say an air parcel moves initially in a southeasterly direction</a:t>
            </a:r>
          </a:p>
          <a:p>
            <a:pPr marL="342900" indent="-342900">
              <a:buAutoNum type="arabicPeriod"/>
            </a:pPr>
            <a:r>
              <a:rPr lang="en-US" dirty="0"/>
              <a:t>Hence, Earth’s vorticity contribution to the absolute vorticity</a:t>
            </a:r>
            <a:br>
              <a:rPr lang="en-US" dirty="0"/>
            </a:br>
            <a:r>
              <a:rPr lang="en-US" dirty="0"/>
              <a:t>of the air parcel decreases</a:t>
            </a:r>
          </a:p>
          <a:p>
            <a:pPr marL="342900" indent="-342900">
              <a:buAutoNum type="arabicPeriod"/>
            </a:pPr>
            <a:r>
              <a:rPr lang="en-US" dirty="0"/>
              <a:t>BUT, absolute vorticity is a constant. Thus, relative vorticity must</a:t>
            </a:r>
            <a:br>
              <a:rPr lang="en-US" dirty="0"/>
            </a:br>
            <a:r>
              <a:rPr lang="en-US" dirty="0"/>
              <a:t>increase to compensate -&gt; counterclockwise rotation of air parcel</a:t>
            </a:r>
            <a:br>
              <a:rPr lang="en-US" dirty="0"/>
            </a:br>
            <a:r>
              <a:rPr lang="en-US" dirty="0"/>
              <a:t>that now moves to the northeast</a:t>
            </a:r>
          </a:p>
          <a:p>
            <a:pPr marL="342900" indent="-342900">
              <a:buAutoNum type="arabicPeriod"/>
            </a:pPr>
            <a:r>
              <a:rPr lang="en-US" dirty="0"/>
              <a:t>It “overshoots” its initial latitude and is now at a higher latitude</a:t>
            </a:r>
            <a:br>
              <a:rPr lang="en-US" dirty="0"/>
            </a:br>
            <a:r>
              <a:rPr lang="en-US" dirty="0"/>
              <a:t>with more Earth’s vorticity.</a:t>
            </a:r>
          </a:p>
          <a:p>
            <a:pPr marL="342900" indent="-342900">
              <a:buAutoNum type="arabicPeriod"/>
            </a:pPr>
            <a:r>
              <a:rPr lang="en-US" dirty="0"/>
              <a:t>Still, absolute vorticity is constant. Thus, relative vorticity must decrease</a:t>
            </a:r>
            <a:br>
              <a:rPr lang="en-US" dirty="0"/>
            </a:br>
            <a:r>
              <a:rPr lang="en-US" dirty="0"/>
              <a:t>and the air parcel rotates clockwise.</a:t>
            </a:r>
          </a:p>
        </p:txBody>
      </p:sp>
    </p:spTree>
    <p:extLst>
      <p:ext uri="{BB962C8B-B14F-4D97-AF65-F5344CB8AC3E}">
        <p14:creationId xmlns:p14="http://schemas.microsoft.com/office/powerpoint/2010/main" val="308765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pic>
        <p:nvPicPr>
          <p:cNvPr id="11" name="Picture 6" descr="Aguado_Figure_10_1_2">
            <a:extLst>
              <a:ext uri="{FF2B5EF4-FFF2-40B4-BE49-F238E27FC236}">
                <a16:creationId xmlns:a16="http://schemas.microsoft.com/office/drawing/2014/main" id="{9EF7ACE0-063E-064D-A828-F18300B3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1268760"/>
            <a:ext cx="3558220" cy="260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926D64D-73CC-8D40-9213-D8AC0173A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719281"/>
            <a:ext cx="33909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2C72C-C420-2142-BCE4-8F2F212A7649}"/>
              </a:ext>
            </a:extLst>
          </p:cNvPr>
          <p:cNvSpPr txBox="1"/>
          <p:nvPr/>
        </p:nvSpPr>
        <p:spPr>
          <a:xfrm>
            <a:off x="719572" y="4185084"/>
            <a:ext cx="6096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is a meandering of the jet stream,</a:t>
            </a:r>
            <a:br>
              <a:rPr lang="en-US" dirty="0"/>
            </a:br>
            <a:r>
              <a:rPr lang="en-US" dirty="0"/>
              <a:t>which we also identified as </a:t>
            </a:r>
            <a:r>
              <a:rPr lang="en-US" dirty="0" err="1"/>
              <a:t>Rossby</a:t>
            </a:r>
            <a:r>
              <a:rPr lang="en-US" dirty="0"/>
              <a:t> waves.</a:t>
            </a:r>
          </a:p>
          <a:p>
            <a:endParaRPr lang="en-US" dirty="0"/>
          </a:p>
          <a:p>
            <a:r>
              <a:rPr lang="en-US" b="1" dirty="0" err="1"/>
              <a:t>Rossby</a:t>
            </a:r>
            <a:r>
              <a:rPr lang="en-US" b="1" dirty="0"/>
              <a:t> waves come from vorticity!</a:t>
            </a:r>
          </a:p>
          <a:p>
            <a:endParaRPr lang="en-US" dirty="0"/>
          </a:p>
          <a:p>
            <a:r>
              <a:rPr lang="en-US" dirty="0"/>
              <a:t>A large incursion into low latitudes is always accompanied</a:t>
            </a:r>
          </a:p>
          <a:p>
            <a:r>
              <a:rPr lang="en-US" dirty="0"/>
              <a:t>by a large incursion into high latitudes.</a:t>
            </a:r>
          </a:p>
        </p:txBody>
      </p:sp>
    </p:spTree>
    <p:extLst>
      <p:ext uri="{BB962C8B-B14F-4D97-AF65-F5344CB8AC3E}">
        <p14:creationId xmlns:p14="http://schemas.microsoft.com/office/powerpoint/2010/main" val="106328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C57711D-B5C1-DE49-8BBC-2645EFD95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472" y="1191914"/>
            <a:ext cx="5718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Changing vorticity along a Rossby wave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6" descr="Aguado_Figure_10_06">
            <a:extLst>
              <a:ext uri="{FF2B5EF4-FFF2-40B4-BE49-F238E27FC236}">
                <a16:creationId xmlns:a16="http://schemas.microsoft.com/office/drawing/2014/main" id="{04F39473-8ED9-AB4F-8893-E7878E14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703089"/>
            <a:ext cx="5030787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C59C0DBC-BD72-1B47-859E-E871DDC0F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935114"/>
            <a:ext cx="3304110" cy="14003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vorticity</a:t>
            </a:r>
          </a:p>
          <a:p>
            <a:pPr eaLnBrk="1" hangingPunct="1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A: increases (convergence)</a:t>
            </a:r>
          </a:p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decreases (divergence)</a:t>
            </a:r>
          </a:p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C: no change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3667F-7A72-E245-9C4E-C1F6149C0A5A}"/>
              </a:ext>
            </a:extLst>
          </p:cNvPr>
          <p:cNvSpPr txBox="1"/>
          <p:nvPr/>
        </p:nvSpPr>
        <p:spPr>
          <a:xfrm>
            <a:off x="4339161" y="40410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E8F326-A5AC-ED4C-AE15-EDB46BDEB0CF}"/>
              </a:ext>
            </a:extLst>
          </p:cNvPr>
          <p:cNvSpPr txBox="1"/>
          <p:nvPr/>
        </p:nvSpPr>
        <p:spPr>
          <a:xfrm>
            <a:off x="3131840" y="24885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5AE1C-3258-2941-AC76-E279EBE8A20D}"/>
              </a:ext>
            </a:extLst>
          </p:cNvPr>
          <p:cNvSpPr txBox="1"/>
          <p:nvPr/>
        </p:nvSpPr>
        <p:spPr>
          <a:xfrm>
            <a:off x="5652120" y="24885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9078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C30D7-731E-DC46-A280-2570FBF2C063}"/>
              </a:ext>
            </a:extLst>
          </p:cNvPr>
          <p:cNvSpPr txBox="1"/>
          <p:nvPr/>
        </p:nvSpPr>
        <p:spPr>
          <a:xfrm>
            <a:off x="539552" y="1484784"/>
            <a:ext cx="5968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I </a:t>
            </a:r>
            <a:r>
              <a:rPr lang="en-US" b="1" dirty="0"/>
              <a:t>increase</a:t>
            </a:r>
            <a:r>
              <a:rPr lang="en-US" dirty="0"/>
              <a:t> a relative vorticity? Or in other words,</a:t>
            </a:r>
            <a:br>
              <a:rPr lang="en-US" dirty="0"/>
            </a:br>
            <a:r>
              <a:rPr lang="en-US" dirty="0"/>
              <a:t>how do I give it more </a:t>
            </a:r>
            <a:r>
              <a:rPr lang="en-US" b="1" dirty="0"/>
              <a:t>counter-clockwise</a:t>
            </a:r>
            <a:r>
              <a:rPr lang="en-US" dirty="0"/>
              <a:t> spin?</a:t>
            </a:r>
          </a:p>
          <a:p>
            <a:endParaRPr lang="en-US" dirty="0"/>
          </a:p>
          <a:p>
            <a:r>
              <a:rPr lang="en-US" dirty="0"/>
              <a:t>-&gt; Narrow the jet, </a:t>
            </a:r>
            <a:r>
              <a:rPr lang="en-US" b="1" dirty="0"/>
              <a:t>shear vorticity</a:t>
            </a:r>
          </a:p>
          <a:p>
            <a:r>
              <a:rPr lang="en-US" dirty="0"/>
              <a:t>-&gt; This only works if</a:t>
            </a:r>
            <a:r>
              <a:rPr lang="en-US" b="1" dirty="0"/>
              <a:t> winds convergence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B30A32-30E3-EE41-8DCC-2856C53D40A5}"/>
              </a:ext>
            </a:extLst>
          </p:cNvPr>
          <p:cNvGrpSpPr/>
          <p:nvPr/>
        </p:nvGrpSpPr>
        <p:grpSpPr>
          <a:xfrm>
            <a:off x="1306215" y="3140968"/>
            <a:ext cx="2746844" cy="828092"/>
            <a:chOff x="1727684" y="3392996"/>
            <a:chExt cx="2746844" cy="82809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A31D700-F68C-8445-B8AA-C0CA42102A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27684" y="3392996"/>
              <a:ext cx="936104" cy="3960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272E8B-B00D-984C-B930-C01AE0B93706}"/>
                </a:ext>
              </a:extLst>
            </p:cNvPr>
            <p:cNvCxnSpPr/>
            <p:nvPr/>
          </p:nvCxnSpPr>
          <p:spPr bwMode="auto">
            <a:xfrm flipV="1">
              <a:off x="1799692" y="4005064"/>
              <a:ext cx="828092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A5643C-F7D1-CF4D-B1EC-2627E54C5185}"/>
                </a:ext>
              </a:extLst>
            </p:cNvPr>
            <p:cNvSpPr txBox="1"/>
            <p:nvPr/>
          </p:nvSpPr>
          <p:spPr>
            <a:xfrm>
              <a:off x="2968988" y="367615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convergence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B936E2-8425-144B-A9FB-38B3037864F3}"/>
              </a:ext>
            </a:extLst>
          </p:cNvPr>
          <p:cNvGrpSpPr/>
          <p:nvPr/>
        </p:nvGrpSpPr>
        <p:grpSpPr>
          <a:xfrm>
            <a:off x="6507853" y="1736812"/>
            <a:ext cx="5184576" cy="5292588"/>
            <a:chOff x="4788024" y="1880828"/>
            <a:chExt cx="5184576" cy="5292588"/>
          </a:xfrm>
        </p:grpSpPr>
        <p:pic>
          <p:nvPicPr>
            <p:cNvPr id="7170" name="Picture 2" descr="Image result for shear vorticity">
              <a:extLst>
                <a:ext uri="{FF2B5EF4-FFF2-40B4-BE49-F238E27FC236}">
                  <a16:creationId xmlns:a16="http://schemas.microsoft.com/office/drawing/2014/main" id="{AF50083B-B000-494F-B9EA-B4D1B0D2A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143808"/>
              <a:ext cx="4649195" cy="461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FA539-D183-0847-B216-3DFE0F486C19}"/>
                </a:ext>
              </a:extLst>
            </p:cNvPr>
            <p:cNvSpPr/>
            <p:nvPr/>
          </p:nvSpPr>
          <p:spPr bwMode="auto">
            <a:xfrm>
              <a:off x="7112621" y="1880828"/>
              <a:ext cx="2859979" cy="52925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AA6694-E5A0-E542-923E-6E9AF41AAB88}"/>
              </a:ext>
            </a:extLst>
          </p:cNvPr>
          <p:cNvSpPr txBox="1"/>
          <p:nvPr/>
        </p:nvSpPr>
        <p:spPr>
          <a:xfrm>
            <a:off x="539551" y="4255472"/>
            <a:ext cx="60324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I </a:t>
            </a:r>
            <a:r>
              <a:rPr lang="en-US" b="1" dirty="0"/>
              <a:t>decrease</a:t>
            </a:r>
            <a:r>
              <a:rPr lang="en-US" dirty="0"/>
              <a:t> a relative vorticity? Or in other words,</a:t>
            </a:r>
            <a:br>
              <a:rPr lang="en-US" dirty="0"/>
            </a:br>
            <a:r>
              <a:rPr lang="en-US" dirty="0"/>
              <a:t>how do I give it more </a:t>
            </a:r>
            <a:r>
              <a:rPr lang="en-US" b="1" dirty="0"/>
              <a:t>clockwise</a:t>
            </a:r>
            <a:r>
              <a:rPr lang="en-US" dirty="0"/>
              <a:t> spin?</a:t>
            </a:r>
          </a:p>
          <a:p>
            <a:endParaRPr lang="en-US" dirty="0"/>
          </a:p>
          <a:p>
            <a:r>
              <a:rPr lang="en-US" dirty="0"/>
              <a:t>-&gt; Widen the jet, </a:t>
            </a:r>
            <a:r>
              <a:rPr lang="en-US" b="1" dirty="0"/>
              <a:t>shear vorticity</a:t>
            </a:r>
          </a:p>
          <a:p>
            <a:r>
              <a:rPr lang="en-US" dirty="0"/>
              <a:t>-&gt; This only works if</a:t>
            </a:r>
            <a:r>
              <a:rPr lang="en-US" b="1" dirty="0"/>
              <a:t> winds diverge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DD42B1-72DF-EC41-8739-ED45663A3E08}"/>
              </a:ext>
            </a:extLst>
          </p:cNvPr>
          <p:cNvCxnSpPr/>
          <p:nvPr/>
        </p:nvCxnSpPr>
        <p:spPr bwMode="auto">
          <a:xfrm flipV="1">
            <a:off x="1547664" y="5949280"/>
            <a:ext cx="90010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DFF901-BB6E-584D-9013-51AC3FE6E06A}"/>
              </a:ext>
            </a:extLst>
          </p:cNvPr>
          <p:cNvCxnSpPr/>
          <p:nvPr/>
        </p:nvCxnSpPr>
        <p:spPr bwMode="auto">
          <a:xfrm>
            <a:off x="1583668" y="6451260"/>
            <a:ext cx="963851" cy="326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6A8368-3750-5D4F-85F9-D1843CC13D1A}"/>
              </a:ext>
            </a:extLst>
          </p:cNvPr>
          <p:cNvSpPr txBox="1"/>
          <p:nvPr/>
        </p:nvSpPr>
        <p:spPr>
          <a:xfrm>
            <a:off x="2473054" y="619481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354996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90525" y="1427163"/>
            <a:ext cx="8229600" cy="7826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 err="1">
                <a:cs typeface="Arial" panose="020B0604020202020204" pitchFamily="34" charset="0"/>
              </a:rPr>
              <a:t>Rossby</a:t>
            </a:r>
            <a:r>
              <a:rPr lang="en-US" altLang="en-US" kern="1200" dirty="0">
                <a:cs typeface="Arial" panose="020B0604020202020204" pitchFamily="34" charset="0"/>
              </a:rPr>
              <a:t> Waves and </a:t>
            </a:r>
            <a:r>
              <a:rPr lang="en-US" altLang="en-US" kern="1200" dirty="0" err="1">
                <a:cs typeface="Arial" panose="020B0604020202020204" pitchFamily="34" charset="0"/>
              </a:rPr>
              <a:t>Vorticity</a:t>
            </a:r>
            <a:endParaRPr lang="en-US" altLang="en-US" kern="1200" dirty="0">
              <a:cs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pic>
        <p:nvPicPr>
          <p:cNvPr id="1843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8" y="2367133"/>
            <a:ext cx="3756184" cy="355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84" y="3176972"/>
            <a:ext cx="468630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BF38D-ED62-B844-987A-8D3BFE9864C8}"/>
              </a:ext>
            </a:extLst>
          </p:cNvPr>
          <p:cNvSpPr txBox="1"/>
          <p:nvPr/>
        </p:nvSpPr>
        <p:spPr>
          <a:xfrm>
            <a:off x="4752020" y="5841268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Converging and diverging winds</a:t>
            </a:r>
          </a:p>
          <a:p>
            <a:r>
              <a:rPr lang="en-US" dirty="0"/>
              <a:t>In the middle between ridges and troughs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pic>
        <p:nvPicPr>
          <p:cNvPr id="8194" name="Picture 2" descr="Image result for convergence divergence troughs ridges">
            <a:extLst>
              <a:ext uri="{FF2B5EF4-FFF2-40B4-BE49-F238E27FC236}">
                <a16:creationId xmlns:a16="http://schemas.microsoft.com/office/drawing/2014/main" id="{E565BA7E-2C3A-EC44-A397-91E4A0E3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196752"/>
            <a:ext cx="6480212" cy="452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4150" y="1196752"/>
            <a:ext cx="8866188" cy="408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dirty="0" err="1">
                <a:cs typeface="Arial" panose="020B0604020202020204" pitchFamily="34" charset="0"/>
              </a:rPr>
              <a:t>Rossby</a:t>
            </a:r>
            <a:r>
              <a:rPr lang="en-US" altLang="en-US" dirty="0">
                <a:cs typeface="Arial" panose="020B0604020202020204" pitchFamily="34" charset="0"/>
              </a:rPr>
              <a:t> Waves and </a:t>
            </a:r>
            <a:r>
              <a:rPr lang="en-US" altLang="en-US" dirty="0" err="1">
                <a:cs typeface="Arial" panose="020B0604020202020204" pitchFamily="34" charset="0"/>
              </a:rPr>
              <a:t>Vorticity</a:t>
            </a:r>
            <a:endParaRPr lang="en-US" altLang="en-US" dirty="0">
              <a:cs typeface="Arial" panose="020B0604020202020204" pitchFamily="34" charset="0"/>
            </a:endParaRP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dirty="0"/>
              <a:t>In relation to the upper air, maximum and minimum </a:t>
            </a:r>
            <a:r>
              <a:rPr lang="en-US" altLang="en-US" dirty="0" err="1"/>
              <a:t>vorticity</a:t>
            </a:r>
            <a:r>
              <a:rPr lang="en-US" altLang="en-US" dirty="0"/>
              <a:t> occurs in relation to troughs and ridges.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dirty="0" err="1"/>
              <a:t>Vorticity</a:t>
            </a:r>
            <a:r>
              <a:rPr lang="en-US" altLang="en-US" dirty="0"/>
              <a:t> changes in the upper atmosphere lead to surface pressure changes.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dirty="0"/>
              <a:t>Decreasing </a:t>
            </a:r>
            <a:r>
              <a:rPr lang="en-US" altLang="en-US" b="1" dirty="0" err="1"/>
              <a:t>vorticity</a:t>
            </a:r>
            <a:r>
              <a:rPr lang="en-US" altLang="en-US" b="1" dirty="0"/>
              <a:t> </a:t>
            </a:r>
            <a:r>
              <a:rPr lang="en-US" altLang="en-US" dirty="0"/>
              <a:t>in the zone between a trough and ridge leads to </a:t>
            </a:r>
            <a:r>
              <a:rPr lang="en-US" altLang="en-US" b="1" dirty="0"/>
              <a:t>upper air convergence </a:t>
            </a:r>
            <a:r>
              <a:rPr lang="en-US" altLang="en-US" dirty="0"/>
              <a:t>and sinking motions through the atmosphere, which supports </a:t>
            </a:r>
            <a:r>
              <a:rPr lang="en-US" altLang="en-US" b="1" dirty="0"/>
              <a:t>surface high pressure </a:t>
            </a:r>
            <a:r>
              <a:rPr lang="en-US" altLang="en-US" dirty="0"/>
              <a:t>areas.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dirty="0"/>
              <a:t>Increasing </a:t>
            </a:r>
            <a:r>
              <a:rPr lang="en-US" altLang="en-US" b="1" dirty="0" err="1"/>
              <a:t>vorticity</a:t>
            </a:r>
            <a:r>
              <a:rPr lang="en-US" altLang="en-US" b="1" dirty="0"/>
              <a:t> </a:t>
            </a:r>
            <a:r>
              <a:rPr lang="en-US" altLang="en-US" dirty="0"/>
              <a:t>in the zone between a ridge and trough leads to </a:t>
            </a:r>
            <a:r>
              <a:rPr lang="en-US" altLang="en-US" b="1" dirty="0"/>
              <a:t>upper air divergence </a:t>
            </a:r>
            <a:r>
              <a:rPr lang="en-US" altLang="en-US" dirty="0"/>
              <a:t>and rising motions through the atmosphere, which supports </a:t>
            </a:r>
            <a:r>
              <a:rPr lang="en-US" altLang="en-US" b="1" dirty="0"/>
              <a:t>surface low pressure areas</a:t>
            </a:r>
            <a:r>
              <a:rPr lang="en-US" altLang="en-US" dirty="0"/>
              <a:t>.</a:t>
            </a:r>
          </a:p>
          <a:p>
            <a:pPr eaLnBrk="1" hangingPunct="1">
              <a:defRPr/>
            </a:pPr>
            <a:endParaRPr lang="en-US" altLang="en-US" kern="0" dirty="0"/>
          </a:p>
        </p:txBody>
      </p:sp>
      <p:pic>
        <p:nvPicPr>
          <p:cNvPr id="4" name="Picture 2" descr="Image result for convergence divergence troughs ridges">
            <a:extLst>
              <a:ext uri="{FF2B5EF4-FFF2-40B4-BE49-F238E27FC236}">
                <a16:creationId xmlns:a16="http://schemas.microsoft.com/office/drawing/2014/main" id="{698E349E-EE43-B849-BCF3-46962B0C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04" y="5014469"/>
            <a:ext cx="2642134" cy="18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403225" y="1192213"/>
            <a:ext cx="8229600" cy="2740843"/>
          </a:xfrm>
        </p:spPr>
        <p:txBody>
          <a:bodyPr/>
          <a:lstStyle/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Have a closer look into the midlatitude cyclone</a:t>
            </a:r>
            <a:br>
              <a:rPr lang="en-US" altLang="en-US" sz="2600" kern="1200" dirty="0">
                <a:ea typeface="+mn-ea"/>
                <a:cs typeface="Arial" panose="020B0604020202020204" pitchFamily="34" charset="0"/>
              </a:rPr>
            </a:b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formation we briefly addressed in Module 9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Clearly important as these are major storms systems in the continental U.S.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How do they form? Cyclogenesis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The concept of vorticity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Upper troposphere ridges and troughs / midlatitude</a:t>
            </a:r>
            <a:br>
              <a:rPr lang="en-US" altLang="en-US" sz="2600" kern="1200" dirty="0">
                <a:ea typeface="+mn-ea"/>
                <a:cs typeface="Arial" panose="020B0604020202020204" pitchFamily="34" charset="0"/>
              </a:rPr>
            </a:b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cyclones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57160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C663F86-3D27-794A-A4D9-127538C23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1163935"/>
            <a:ext cx="7486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Convergence and divergence along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Rossby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wave</a:t>
            </a:r>
          </a:p>
        </p:txBody>
      </p:sp>
      <p:pic>
        <p:nvPicPr>
          <p:cNvPr id="8" name="Picture 6" descr="Aguado_Figure_10_07">
            <a:extLst>
              <a:ext uri="{FF2B5EF4-FFF2-40B4-BE49-F238E27FC236}">
                <a16:creationId xmlns:a16="http://schemas.microsoft.com/office/drawing/2014/main" id="{322A869C-2707-0942-9593-21CAE8F7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43050"/>
            <a:ext cx="6898804" cy="33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5EF1871B-E44B-5B42-94D3-DCB989C2F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30" y="4941168"/>
            <a:ext cx="82089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Jet stream distortions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highs and lows at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in the middle between troughs and ridges</a:t>
            </a:r>
          </a:p>
          <a:p>
            <a:pPr eaLnBrk="1"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Formation and intensification of midlatitude cyclones!</a:t>
            </a:r>
          </a:p>
          <a:p>
            <a:pPr eaLnBrk="1" hangingPunct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Upper troposphere is instrumental to this!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Surface Fronts and Upper-Level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4D872-1F19-4F42-AAC0-D31E205A8ACE}"/>
              </a:ext>
            </a:extLst>
          </p:cNvPr>
          <p:cNvSpPr txBox="1"/>
          <p:nvPr/>
        </p:nvSpPr>
        <p:spPr>
          <a:xfrm>
            <a:off x="863588" y="764704"/>
            <a:ext cx="76482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the other way around?</a:t>
            </a:r>
          </a:p>
          <a:p>
            <a:endParaRPr lang="en-US" dirty="0"/>
          </a:p>
          <a:p>
            <a:r>
              <a:rPr lang="en-US" dirty="0"/>
              <a:t>Can cold and warm fronts form upper-level troughs and ridges?</a:t>
            </a:r>
          </a:p>
          <a:p>
            <a:endParaRPr lang="en-US" dirty="0"/>
          </a:p>
          <a:p>
            <a:r>
              <a:rPr lang="en-US" dirty="0"/>
              <a:t>They would thus cause a meandering of the jet stream (</a:t>
            </a:r>
            <a:r>
              <a:rPr lang="en-US" dirty="0" err="1"/>
              <a:t>Rossby</a:t>
            </a:r>
            <a:r>
              <a:rPr lang="en-US" dirty="0"/>
              <a:t> waves)</a:t>
            </a:r>
          </a:p>
          <a:p>
            <a:r>
              <a:rPr lang="en-US" dirty="0"/>
              <a:t>and then feedback into midlatitude cyclone formation through the vorticity</a:t>
            </a:r>
            <a:br>
              <a:rPr lang="en-US" dirty="0"/>
            </a:br>
            <a:r>
              <a:rPr lang="en-US" dirty="0"/>
              <a:t>mechanism we just discussed.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E87835-33EB-C54F-83AE-906B0C76D962}"/>
              </a:ext>
            </a:extLst>
          </p:cNvPr>
          <p:cNvGrpSpPr/>
          <p:nvPr/>
        </p:nvGrpSpPr>
        <p:grpSpPr>
          <a:xfrm>
            <a:off x="194208" y="3717032"/>
            <a:ext cx="8720657" cy="2979738"/>
            <a:chOff x="76200" y="1676400"/>
            <a:chExt cx="8720657" cy="2979738"/>
          </a:xfrm>
        </p:grpSpPr>
        <p:pic>
          <p:nvPicPr>
            <p:cNvPr id="7" name="Picture 3" descr="Aguado_Figure_04_07b">
              <a:extLst>
                <a:ext uri="{FF2B5EF4-FFF2-40B4-BE49-F238E27FC236}">
                  <a16:creationId xmlns:a16="http://schemas.microsoft.com/office/drawing/2014/main" id="{55735DBE-4A70-1744-85FD-EA28361AC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676400"/>
              <a:ext cx="5738813" cy="297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B78D16-567B-EA4D-A237-F2AC6079A5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2743200"/>
              <a:ext cx="8720657" cy="400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0000FF"/>
                  </a:solidFill>
                </a:rPr>
                <a:t>Cool</a:t>
              </a:r>
              <a:r>
                <a:rPr lang="en-US" altLang="en-US" dirty="0"/>
                <a:t> </a:t>
              </a:r>
              <a:r>
                <a:rPr lang="en-US" altLang="en-US" dirty="0">
                  <a:solidFill>
                    <a:srgbClr val="FF0000"/>
                  </a:solidFill>
                </a:rPr>
                <a:t>(warm) </a:t>
              </a:r>
              <a:r>
                <a:rPr lang="en-US" altLang="en-US" dirty="0"/>
                <a:t>air has the </a:t>
              </a:r>
              <a:r>
                <a:rPr lang="en-US" altLang="en-US" dirty="0">
                  <a:solidFill>
                    <a:srgbClr val="0000FF"/>
                  </a:solidFill>
                </a:rPr>
                <a:t>larger</a:t>
              </a:r>
              <a:r>
                <a:rPr lang="en-US" altLang="en-US" dirty="0"/>
                <a:t> </a:t>
              </a:r>
              <a:r>
                <a:rPr lang="en-US" altLang="en-US" dirty="0">
                  <a:solidFill>
                    <a:srgbClr val="FF0000"/>
                  </a:solidFill>
                </a:rPr>
                <a:t>(smaller) </a:t>
              </a:r>
              <a:r>
                <a:rPr lang="en-US" altLang="en-US" dirty="0"/>
                <a:t>vertical pressure gradient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784656-AEB4-A646-AA8B-03E8ED688502}"/>
              </a:ext>
            </a:extLst>
          </p:cNvPr>
          <p:cNvSpPr txBox="1"/>
          <p:nvPr/>
        </p:nvSpPr>
        <p:spPr>
          <a:xfrm>
            <a:off x="935596" y="32347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Module 4: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1"/>
            <a:ext cx="8600442" cy="91149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Cold Fronts and the Formation of Upper-Level Troughs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Surface Fronts and Upper-Level Patterns</a:t>
            </a: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264755"/>
            <a:ext cx="8321675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A57055-776B-344F-801C-EDE8BD60F3AF}"/>
              </a:ext>
            </a:extLst>
          </p:cNvPr>
          <p:cNvSpPr txBox="1"/>
          <p:nvPr/>
        </p:nvSpPr>
        <p:spPr>
          <a:xfrm>
            <a:off x="1439652" y="6076532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pressure in upper atmosphere behind cold front!</a:t>
            </a:r>
          </a:p>
          <a:p>
            <a:r>
              <a:rPr lang="en-US" dirty="0"/>
              <a:t>High pressure in upper atmosphere in front of cold front!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1"/>
            <a:ext cx="8600442" cy="91149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Cold Fronts and the Formation of Upper-Level Troughs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Surface Fronts and Upper-Level Patterns</a:t>
            </a: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26" y="4803248"/>
            <a:ext cx="3936666" cy="179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Aguado_Figure_10_10">
            <a:extLst>
              <a:ext uri="{FF2B5EF4-FFF2-40B4-BE49-F238E27FC236}">
                <a16:creationId xmlns:a16="http://schemas.microsoft.com/office/drawing/2014/main" id="{A7CC28B6-8AF9-6243-A988-6E10874F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3666356" cy="275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F70313-C60F-6943-B12D-DDA941271DC3}"/>
              </a:ext>
            </a:extLst>
          </p:cNvPr>
          <p:cNvSpPr txBox="1"/>
          <p:nvPr/>
        </p:nvSpPr>
        <p:spPr>
          <a:xfrm>
            <a:off x="1583668" y="34844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88676-9C9B-0C48-A797-503E72327BBB}"/>
              </a:ext>
            </a:extLst>
          </p:cNvPr>
          <p:cNvSpPr txBox="1"/>
          <p:nvPr/>
        </p:nvSpPr>
        <p:spPr>
          <a:xfrm>
            <a:off x="3095836" y="24589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77716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46778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Interaction of Surface and Upper-Level Patterns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The upper atmosphere and the surface are inherently connected and linked. They are not separate.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Divergence and convergence relate to surface pressure differences in cyclones and anticyclones.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Surface temperatures influence vertical pressures and upper atmospheric winds.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Upper level flow patterns explain why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cyclones exist in addition to aspects of their life cycles.</a:t>
            </a:r>
          </a:p>
          <a:p>
            <a:pPr eaLnBrk="1" hangingPunct="1">
              <a:defRPr/>
            </a:pPr>
            <a:endParaRPr lang="en-US" altLang="en-US" sz="2800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Surface Fronts and Upper-Level Patterns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359532" y="600259"/>
            <a:ext cx="8564438" cy="400784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kern="1200" dirty="0">
                <a:cs typeface="Arial" panose="020B0604020202020204" pitchFamily="34" charset="0"/>
              </a:rPr>
              <a:t>April 15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A </a:t>
            </a:r>
            <a:r>
              <a:rPr lang="en-US" altLang="en-US" sz="1800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 cyclone is centered over the upper </a:t>
            </a:r>
            <a:r>
              <a:rPr lang="en-US" altLang="en-US" sz="1800" kern="1200" dirty="0" err="1">
                <a:ea typeface="+mn-ea"/>
                <a:cs typeface="Arial" panose="020B0604020202020204" pitchFamily="34" charset="0"/>
              </a:rPr>
              <a:t>midwestern</a:t>
            </a: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 United States.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Heavy rains, high winds, and overcast skies dominate the regions near the central low pressure center.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Recording of wind trajectories at stations throughout the central United States depicts the counterclockwise rotation of the system.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The 500 </a:t>
            </a:r>
            <a:r>
              <a:rPr lang="en-US" altLang="en-US" sz="1800" kern="1200" dirty="0" err="1">
                <a:ea typeface="+mn-ea"/>
                <a:cs typeface="Arial" panose="020B0604020202020204" pitchFamily="34" charset="0"/>
              </a:rPr>
              <a:t>mb</a:t>
            </a: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 chart shows the storm upstream of the trough axis in the region of decreasing </a:t>
            </a:r>
            <a:r>
              <a:rPr lang="en-US" altLang="en-US" sz="1800" kern="1200" dirty="0" err="1">
                <a:ea typeface="+mn-ea"/>
                <a:cs typeface="Arial" panose="020B0604020202020204" pitchFamily="34" charset="0"/>
              </a:rPr>
              <a:t>vorticity</a:t>
            </a: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 and upper-level divergence.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An Example of a Midlatitude Cyclone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B9D426F-CBBB-5346-BA97-782A630E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24944"/>
            <a:ext cx="4068452" cy="399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08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00591" y="587375"/>
            <a:ext cx="8743950" cy="335977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kern="1200" dirty="0">
                <a:cs typeface="Arial" panose="020B0604020202020204" pitchFamily="34" charset="0"/>
              </a:rPr>
              <a:t>April 16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The northeasterly movement of the storm system is seen through a comparison of weather maps over a 24-hour period.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Occlusion occurs as the low migrates over the northern Great Lakes.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In the upper air, the trough has increased in amplitude and strength and become oriented northwest to southeast.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Isobars have closed about the low, initiating a cutoff low.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An Example of a Midlatitude Cyclone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8DCC3F7-5FA8-8E41-888A-72C4B8D13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1" y="2651906"/>
            <a:ext cx="4298885" cy="420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590532"/>
            <a:ext cx="8229600" cy="274770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kern="1200" dirty="0">
                <a:cs typeface="Arial" panose="020B0604020202020204" pitchFamily="34" charset="0"/>
              </a:rPr>
              <a:t>April 17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Continual movement towards the northeast is apparent, although system movement has lessened.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The occlusion is now moving northeast of the low, bringing snowfall to regions to the east.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In the upper air, continued deepening is occurring in association with the more robust cutoff low.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An Example of a Midlatitude Cyclone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DE580AC-E80B-2F4D-BCCF-E8F162073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08" y="2420887"/>
            <a:ext cx="4572508" cy="448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439737" y="587375"/>
            <a:ext cx="8229600" cy="256768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kern="1200" dirty="0">
                <a:cs typeface="Arial" panose="020B0604020202020204" pitchFamily="34" charset="0"/>
              </a:rPr>
              <a:t>April 18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The system has moved over the northwestern Atlantic Ocean, but evidence persists on the continent in the form of widespread precipitation.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sz="1800" kern="1200" dirty="0">
                <a:ea typeface="+mn-ea"/>
                <a:cs typeface="Arial" panose="020B0604020202020204" pitchFamily="34" charset="0"/>
              </a:rPr>
              <a:t>The upper atmosphere also shows evidence of the system, with an elongated trough pattern.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An Example of a Midlatitude Cyclone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0F81587-4FA2-3141-A36F-AA43CBAE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72" y="2060848"/>
            <a:ext cx="4906020" cy="48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728700"/>
            <a:ext cx="9019034" cy="3755814"/>
          </a:xfrm>
        </p:spPr>
        <p:txBody>
          <a:bodyPr/>
          <a:lstStyle/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Zonal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height patterns prevent development of intense cyclones and anticyclones.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Zonal conditions are usually mild atmospheric conditions at the surface, with small, scattered disturbances.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kern="1200" dirty="0" err="1">
                <a:ea typeface="+mn-ea"/>
                <a:cs typeface="Arial" panose="020B0604020202020204" pitchFamily="34" charset="0"/>
              </a:rPr>
              <a:t>Meridional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conditions </a:t>
            </a: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actively support cyclone development 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as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vorticity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changes between troughs and ridges.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Large-scale flow conditions in the upper atmosphere may persevere for long periods, locking in particular weather situations to affected regions.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Flow Patterns and Large-Scale Weather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28D923D-9561-C049-880C-577EE8CB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65003"/>
            <a:ext cx="2520280" cy="343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403225" y="1192213"/>
            <a:ext cx="8229600" cy="2740843"/>
          </a:xfrm>
        </p:spPr>
        <p:txBody>
          <a:bodyPr/>
          <a:lstStyle/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b="1" kern="1200" dirty="0">
                <a:ea typeface="+mn-ea"/>
                <a:cs typeface="Arial" panose="020B0604020202020204" pitchFamily="34" charset="0"/>
              </a:rPr>
              <a:t>Polar</a:t>
            </a: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600" b="1" kern="1200" dirty="0">
                <a:ea typeface="+mn-ea"/>
                <a:cs typeface="Arial" panose="020B0604020202020204" pitchFamily="34" charset="0"/>
              </a:rPr>
              <a:t>front theory </a:t>
            </a: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describes interactions between unlike air masses and the related aspects of the midlatitude cyclone.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 cyclones bring abrupt changes in wind, temperature, and sky conditions.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Polar Front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491C8-059E-F94D-8BBB-136E6D47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3789040"/>
            <a:ext cx="2327681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1EADD66-2ADF-6E43-AE0A-18851DBD3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789040"/>
            <a:ext cx="4956101" cy="23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4EF529-6C98-8149-897B-D2F6410D674C}"/>
              </a:ext>
            </a:extLst>
          </p:cNvPr>
          <p:cNvSpPr txBox="1"/>
          <p:nvPr/>
        </p:nvSpPr>
        <p:spPr>
          <a:xfrm>
            <a:off x="791580" y="6309320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Module 9, make the connection here to midlatitude cyclones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564438" cy="51069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The Steering of </a:t>
            </a:r>
            <a:r>
              <a:rPr lang="en-US" altLang="en-US" kern="1200" dirty="0" err="1"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cs typeface="Arial" panose="020B0604020202020204" pitchFamily="34" charset="0"/>
              </a:rPr>
              <a:t> Cyclones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The movement of surface systems can be predicted by the 500mb pattern, as they move in about the same direction as the 500mb flow, at about 1/2 the speed. Attention: one still</a:t>
            </a:r>
            <a:br>
              <a:rPr lang="en-US" altLang="en-US" kern="1200" dirty="0">
                <a:ea typeface="+mn-ea"/>
                <a:cs typeface="Arial" panose="020B0604020202020204" pitchFamily="34" charset="0"/>
              </a:rPr>
            </a:br>
            <a:r>
              <a:rPr lang="en-US" altLang="en-US" kern="1200" dirty="0">
                <a:ea typeface="+mn-ea"/>
                <a:cs typeface="Arial" panose="020B0604020202020204" pitchFamily="34" charset="0"/>
              </a:rPr>
              <a:t>needs to predict the 500mb pattern as they are not stationary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Upper-level winds are about twice as strong in winter than summer.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Winter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cyclones may be grouped by common paths across North America.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Alberta Clippers are associated with zonal flow and usually produce light precipitation.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Colorado lows are usually stronger storms which produce more precipitation.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East Coast storms typically have strong uplift and high water vapor content.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Flow Patterns and Large-Scale Weather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73147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The Steering of </a:t>
            </a:r>
            <a:r>
              <a:rPr lang="en-US" altLang="en-US" kern="1200" dirty="0" err="1"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cs typeface="Arial" panose="020B0604020202020204" pitchFamily="34" charset="0"/>
              </a:rPr>
              <a:t> Cyclones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Flow Patterns and Large-Scale Weather</a:t>
            </a:r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901973"/>
            <a:ext cx="6838950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600442" cy="4907942"/>
          </a:xfrm>
        </p:spPr>
        <p:txBody>
          <a:bodyPr/>
          <a:lstStyle/>
          <a:p>
            <a:pPr eaLnBrk="1" hangingPunct="1">
              <a:defRPr/>
            </a:pPr>
            <a:r>
              <a:rPr lang="en-US" kern="1200" dirty="0">
                <a:cs typeface="Arial" panose="020B0604020202020204" pitchFamily="34" charset="0"/>
              </a:rPr>
              <a:t>Migration of Surface Cyclones Relative to </a:t>
            </a:r>
            <a:r>
              <a:rPr lang="en-US" kern="1200" dirty="0" err="1">
                <a:cs typeface="Arial" panose="020B0604020202020204" pitchFamily="34" charset="0"/>
              </a:rPr>
              <a:t>Rossby</a:t>
            </a:r>
            <a:r>
              <a:rPr lang="en-US" kern="1200" dirty="0">
                <a:cs typeface="Arial" panose="020B0604020202020204" pitchFamily="34" charset="0"/>
              </a:rPr>
              <a:t> Waves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Upper-air divergence must be present for a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cyclone to form.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If divergence aloft exceeds surface convergence, the surface low will strengthen and a cyclone forms. If convergence at the surface exceeds divergence aloft, the low weakens.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Surface cyclones generally move in the same direction as the 500mb winds and at about 1/2 the speed.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The surface low generally moves southwest to northeast relative to the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Rossby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wave configuration. It moves away from the region of maximum divergence aloft, eventually dissipating as it approaches the upper-level ridge.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Flow Patterns and Large-Scale Weather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1060450"/>
          </a:xfrm>
        </p:spPr>
        <p:txBody>
          <a:bodyPr/>
          <a:lstStyle/>
          <a:p>
            <a:pPr eaLnBrk="1" hangingPunct="1">
              <a:defRPr/>
            </a:pPr>
            <a:r>
              <a:rPr lang="en-US" kern="1200" dirty="0">
                <a:cs typeface="Arial" panose="020B0604020202020204" pitchFamily="34" charset="0"/>
              </a:rPr>
              <a:t>Migration of Surface Cyclones Relative to </a:t>
            </a:r>
            <a:r>
              <a:rPr lang="en-US" kern="1200" dirty="0" err="1">
                <a:cs typeface="Arial" panose="020B0604020202020204" pitchFamily="34" charset="0"/>
              </a:rPr>
              <a:t>Rossby</a:t>
            </a:r>
            <a:r>
              <a:rPr lang="en-US" kern="1200" dirty="0">
                <a:cs typeface="Arial" panose="020B0604020202020204" pitchFamily="34" charset="0"/>
              </a:rPr>
              <a:t> Waves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Flow Patterns and Large-Scale Weather</a:t>
            </a:r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917402"/>
            <a:ext cx="48879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The Modern View: Midlatitude Cyclones and Conveyor Belts</a:t>
            </a: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397931" y="1431846"/>
            <a:ext cx="8507288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775" indent="-28257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dirty="0"/>
              <a:t>The </a:t>
            </a:r>
            <a:r>
              <a:rPr lang="en-US" altLang="en-US" sz="2600" b="1" dirty="0"/>
              <a:t>conveyor belt model </a:t>
            </a:r>
            <a:r>
              <a:rPr lang="en-US" altLang="en-US" sz="2600" dirty="0"/>
              <a:t>helps describe conditions associated with </a:t>
            </a:r>
            <a:r>
              <a:rPr lang="en-US" altLang="en-US" sz="2600" dirty="0" err="1"/>
              <a:t>midlatitude</a:t>
            </a:r>
            <a:r>
              <a:rPr lang="en-US" altLang="en-US" sz="2600" dirty="0"/>
              <a:t> cyclones through a </a:t>
            </a:r>
            <a:br>
              <a:rPr lang="en-US" altLang="en-US" sz="2600" dirty="0"/>
            </a:br>
            <a:r>
              <a:rPr lang="en-US" altLang="en-US" sz="2600" dirty="0"/>
              <a:t>three-dimensional perspective.</a:t>
            </a:r>
          </a:p>
          <a:p>
            <a:pPr eaLnBrk="1" hangingPunct="1"/>
            <a:r>
              <a:rPr lang="en-US" altLang="en-US" sz="2600" dirty="0"/>
              <a:t>The model uses three major flows: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Warm conveyor belt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Cold conveyor belt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Dry conveyor belt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dirty="0"/>
              <a:t>The Modern View: </a:t>
            </a:r>
            <a:r>
              <a:rPr altLang="en-US" dirty="0" err="1"/>
              <a:t>Midlatitude</a:t>
            </a:r>
            <a:r>
              <a:rPr altLang="en-US" dirty="0"/>
              <a:t> Cyclones and Conveyor Belts</a:t>
            </a: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84" y="1335737"/>
            <a:ext cx="4332432" cy="51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The Modern View: Midlatitude Cyclones and Conveyor Belts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398991" y="1443343"/>
            <a:ext cx="8728075" cy="504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775" indent="-28257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500" dirty="0"/>
              <a:t>The </a:t>
            </a:r>
            <a:r>
              <a:rPr lang="en-US" altLang="en-US" sz="2500" b="1" dirty="0"/>
              <a:t>warm conveyor belt </a:t>
            </a:r>
            <a:r>
              <a:rPr lang="en-US" altLang="en-US" sz="2500" dirty="0"/>
              <a:t>originates near the surface in the warm sector and flows toward the warm front.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/>
              <a:t>Air flowing toward the storm center is displaced aloft until it overrides the warm front where it turns to the right, becoming part of the westerly flow aloft.</a:t>
            </a:r>
          </a:p>
          <a:p>
            <a:pPr eaLnBrk="1" hangingPunct="1"/>
            <a:r>
              <a:rPr lang="en-US" altLang="en-US" sz="2500" dirty="0"/>
              <a:t>The </a:t>
            </a:r>
            <a:r>
              <a:rPr lang="en-US" altLang="en-US" sz="2500" b="1" dirty="0"/>
              <a:t>cold conveyor belt </a:t>
            </a:r>
            <a:r>
              <a:rPr lang="en-US" altLang="en-US" sz="2500" dirty="0"/>
              <a:t>lies north of the warm front.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/>
              <a:t>It travels westward near the surface, where it ascends and turns clockwise to become part of the westerly upper air flow.</a:t>
            </a:r>
          </a:p>
          <a:p>
            <a:pPr eaLnBrk="1" hangingPunct="1"/>
            <a:r>
              <a:rPr lang="en-US" altLang="en-US" sz="2500" dirty="0"/>
              <a:t>The </a:t>
            </a:r>
            <a:r>
              <a:rPr lang="en-US" altLang="en-US" sz="2500" b="1" dirty="0"/>
              <a:t>dry conveyor belt </a:t>
            </a:r>
            <a:r>
              <a:rPr lang="en-US" altLang="en-US" sz="2500" dirty="0"/>
              <a:t>originates in the upper troposphere as part of the westerly flow.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/>
              <a:t>Air sinks into the trough only to rise over the region of the surface low before continuing east.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/>
              <a:t>Integral to maintaining separate cloud bands which give the system its characteristic comma shape.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Anticyclones</a:t>
            </a: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398462" y="1146175"/>
            <a:ext cx="8494017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kern="0" dirty="0"/>
              <a:t>Anticyclones are associated with clear skies and calm conditions.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kern="0" dirty="0"/>
              <a:t>If anticyclones linger over a region, it can lead to droughts.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600" kern="0" dirty="0"/>
              <a:t>Anticyclones are responsible for the Santa Ana wind conditions over the west coast, United States.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600" kern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Climate Change and Midlatitude Cyclones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398462" y="1150938"/>
            <a:ext cx="8530021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defRPr/>
            </a:pPr>
            <a:r>
              <a:rPr lang="en-US" altLang="en-US" sz="2600" kern="0" dirty="0" err="1">
                <a:latin typeface="Arial" panose="020B0604020202020204" pitchFamily="34" charset="0"/>
              </a:rPr>
              <a:t>Midlatitude</a:t>
            </a:r>
            <a:r>
              <a:rPr lang="en-US" altLang="en-US" sz="2600" kern="0" dirty="0">
                <a:latin typeface="Arial" panose="020B0604020202020204" pitchFamily="34" charset="0"/>
              </a:rPr>
              <a:t> cyclones are associated with the polar front and polar jet stream.</a:t>
            </a:r>
          </a:p>
          <a:p>
            <a:pPr marL="342900" indent="-342900" eaLnBrk="1" hangingPunct="1">
              <a:defRPr/>
            </a:pPr>
            <a:r>
              <a:rPr lang="en-US" altLang="en-US" sz="2600" kern="0" dirty="0">
                <a:latin typeface="Arial" panose="020B0604020202020204" pitchFamily="34" charset="0"/>
              </a:rPr>
              <a:t>It’s important to consider if climate change will cause a shift in the average tracks of </a:t>
            </a:r>
            <a:r>
              <a:rPr lang="en-US" altLang="en-US" sz="2600" kern="0" dirty="0" err="1">
                <a:latin typeface="Arial" panose="020B0604020202020204" pitchFamily="34" charset="0"/>
              </a:rPr>
              <a:t>midlatitude</a:t>
            </a:r>
            <a:r>
              <a:rPr lang="en-US" altLang="en-US" sz="2600" kern="0" dirty="0">
                <a:latin typeface="Arial" panose="020B0604020202020204" pitchFamily="34" charset="0"/>
              </a:rPr>
              <a:t> cyclones.</a:t>
            </a:r>
          </a:p>
          <a:p>
            <a:pPr marL="342900" indent="-342900" eaLnBrk="1" hangingPunct="1">
              <a:defRPr/>
            </a:pPr>
            <a:r>
              <a:rPr lang="en-US" altLang="en-US" sz="2600" kern="0" dirty="0">
                <a:latin typeface="Arial" panose="020B0604020202020204" pitchFamily="34" charset="0"/>
              </a:rPr>
              <a:t>Recent studies have shown that the average tracks for </a:t>
            </a:r>
            <a:r>
              <a:rPr lang="en-US" altLang="en-US" sz="2600" kern="0" dirty="0" err="1">
                <a:latin typeface="Arial" panose="020B0604020202020204" pitchFamily="34" charset="0"/>
              </a:rPr>
              <a:t>midlatitude</a:t>
            </a:r>
            <a:r>
              <a:rPr lang="en-US" altLang="en-US" sz="2600" kern="0" dirty="0">
                <a:latin typeface="Arial" panose="020B0604020202020204" pitchFamily="34" charset="0"/>
              </a:rPr>
              <a:t> cyclones have shifted toward the poles.</a:t>
            </a:r>
          </a:p>
          <a:p>
            <a:pPr marL="342900" indent="-342900" eaLnBrk="1" hangingPunct="1">
              <a:defRPr/>
            </a:pPr>
            <a:r>
              <a:rPr lang="en-US" altLang="en-US" sz="2600" kern="0" dirty="0">
                <a:latin typeface="Arial" panose="020B0604020202020204" pitchFamily="34" charset="0"/>
              </a:rPr>
              <a:t>The IPCC believes that continued warming and climate change will continue to move the tracks of the </a:t>
            </a:r>
            <a:r>
              <a:rPr lang="en-US" altLang="en-US" sz="2600" kern="0" dirty="0" err="1">
                <a:latin typeface="Arial" panose="020B0604020202020204" pitchFamily="34" charset="0"/>
              </a:rPr>
              <a:t>midlatitude</a:t>
            </a:r>
            <a:r>
              <a:rPr lang="en-US" altLang="en-US" sz="2600" kern="0" dirty="0">
                <a:latin typeface="Arial" panose="020B0604020202020204" pitchFamily="34" charset="0"/>
              </a:rPr>
              <a:t> cyclones toward the poles. This will have serious climate consequences to the Earth.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9525" y="7938"/>
            <a:ext cx="9144000" cy="584775"/>
          </a:xfrm>
        </p:spPr>
        <p:txBody>
          <a:bodyPr/>
          <a:lstStyle/>
          <a:p>
            <a:pPr eaLnBrk="1" hangingPunct="1"/>
            <a:r>
              <a:rPr lang="en-US" altLang="en-US" dirty="0"/>
              <a:t>Attendance Quiz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0178E-735D-A847-8B5B-C4D7D3F7BA24}"/>
              </a:ext>
            </a:extLst>
          </p:cNvPr>
          <p:cNvSpPr txBox="1"/>
          <p:nvPr/>
        </p:nvSpPr>
        <p:spPr>
          <a:xfrm>
            <a:off x="1043510" y="2852920"/>
            <a:ext cx="6314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Please go to Canvas and do the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attendance quiz</a:t>
            </a:r>
            <a:r>
              <a:rPr lang="en-US" dirty="0">
                <a:latin typeface="+mn-lt"/>
              </a:rPr>
              <a:t>!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Needs to be completed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between 9 am and 5 pm on April 14</a:t>
            </a:r>
            <a:r>
              <a:rPr lang="en-US" dirty="0">
                <a:latin typeface="+mn-lt"/>
              </a:rPr>
              <a:t>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Usual 3 min time limit.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Password: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cyc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06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Life Cycle of a Midlatitude Cyclone</a:t>
            </a: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2" y="800708"/>
            <a:ext cx="4850630" cy="593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igppweb.ucsd.edu/~gabi/sio15/supps/wave-cyclone.gif">
            <a:extLst>
              <a:ext uri="{FF2B5EF4-FFF2-40B4-BE49-F238E27FC236}">
                <a16:creationId xmlns:a16="http://schemas.microsoft.com/office/drawing/2014/main" id="{577BFD6E-50D5-3249-B468-5C66B8AF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800708"/>
            <a:ext cx="2847205" cy="24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8CCFB-D6AD-5B4D-97CB-101DBC9CC94E}"/>
              </a:ext>
            </a:extLst>
          </p:cNvPr>
          <p:cNvSpPr txBox="1"/>
          <p:nvPr/>
        </p:nvSpPr>
        <p:spPr>
          <a:xfrm>
            <a:off x="6660232" y="339779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Module 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548B-66EF-B043-80B8-C961F8C9B696}"/>
              </a:ext>
            </a:extLst>
          </p:cNvPr>
          <p:cNvSpPr txBox="1"/>
          <p:nvPr/>
        </p:nvSpPr>
        <p:spPr>
          <a:xfrm>
            <a:off x="4554537" y="5193196"/>
            <a:ext cx="4403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point is the “cyclogenesis” </a:t>
            </a:r>
            <a:r>
              <a:rPr lang="en-US" dirty="0"/>
              <a:t>(b), (2)</a:t>
            </a:r>
          </a:p>
          <a:p>
            <a:r>
              <a:rPr lang="en-US" dirty="0"/>
              <a:t>This is the formation of a midlatitude</a:t>
            </a:r>
            <a:br>
              <a:rPr lang="en-US" dirty="0"/>
            </a:br>
            <a:r>
              <a:rPr lang="en-US" dirty="0"/>
              <a:t>cyclone out of a stationary front, starting</a:t>
            </a:r>
            <a:br>
              <a:rPr lang="en-US" dirty="0"/>
            </a:br>
            <a:r>
              <a:rPr lang="en-US" dirty="0"/>
              <a:t>from a minor “kink” in the front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403225" y="1192213"/>
            <a:ext cx="8229600" cy="2740843"/>
          </a:xfrm>
        </p:spPr>
        <p:txBody>
          <a:bodyPr/>
          <a:lstStyle/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Distortions of polar front initiate mid-latitude cyclones (cyclogenesis)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Upper troposphere ridges and troughs caused by </a:t>
            </a:r>
            <a:r>
              <a:rPr lang="en-US" altLang="en-US" sz="2600" kern="1200" dirty="0" err="1">
                <a:ea typeface="+mn-ea"/>
                <a:cs typeface="Arial" panose="020B0604020202020204" pitchFamily="34" charset="0"/>
              </a:rPr>
              <a:t>Rossby</a:t>
            </a: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 waves produce high and low pressure systems at the surface b/c of divergence and convergence – a consequence of vorticity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Instrumental in formation and intensification of mid-latitude cyclones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Cold and warm fronts produce ridges and troughs;</a:t>
            </a:r>
            <a:br>
              <a:rPr lang="en-US" altLang="en-US" sz="2600" kern="1200" dirty="0">
                <a:ea typeface="+mn-ea"/>
                <a:cs typeface="Arial" panose="020B0604020202020204" pitchFamily="34" charset="0"/>
              </a:rPr>
            </a:b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complex interplay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altLang="en-US" sz="2600" kern="1200" dirty="0">
                <a:ea typeface="+mn-ea"/>
                <a:cs typeface="Arial" panose="020B0604020202020204" pitchFamily="34" charset="0"/>
              </a:rPr>
              <a:t>Steering of mid-latitude cyclones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Summary and Key Points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256321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403224" y="1192213"/>
            <a:ext cx="8597267" cy="421700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kern="1200" dirty="0" err="1">
                <a:cs typeface="Arial" panose="020B0604020202020204" pitchFamily="34" charset="0"/>
              </a:rPr>
              <a:t>Cyclogenesis</a:t>
            </a:r>
            <a:endParaRPr lang="en-US" altLang="en-US" kern="1200" dirty="0">
              <a:cs typeface="Arial" panose="020B0604020202020204" pitchFamily="34" charset="0"/>
            </a:endParaRP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kern="1200" dirty="0" err="1">
                <a:ea typeface="+mn-ea"/>
                <a:cs typeface="Arial" panose="020B0604020202020204" pitchFamily="34" charset="0"/>
              </a:rPr>
              <a:t>Cyclogenesis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describes the formation of a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midlatitude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cyclone.</a:t>
            </a: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Occurs along the boundary separating cold easterlies from warmer </a:t>
            </a:r>
            <a:r>
              <a:rPr lang="en-US" altLang="en-US" kern="1200" dirty="0" err="1">
                <a:ea typeface="+mn-ea"/>
                <a:cs typeface="Arial" panose="020B0604020202020204" pitchFamily="34" charset="0"/>
              </a:rPr>
              <a:t>westerlies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.</a:t>
            </a: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A low pressure area forms and due to the counterclockwise flow colder air migrates behind a developing cold front.</a:t>
            </a: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Warmer air moves along a developing warm front (east of the system).</a:t>
            </a:r>
          </a:p>
          <a:p>
            <a:pPr marL="739775" lvl="1" indent="-282575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Clouds and precipitation occur with converging winds of the low pressure center and along the developing fronts. 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endParaRPr lang="en-US" altLang="en-US" kern="12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Life Cycle of a Midlatitude Cyclone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456426" cy="32877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Mature Cyclones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May produce heavy precipitation and severe thunderstorms associated with </a:t>
            </a: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squall lines.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The system is capable of creating snow, sleet, freezing rain, and/or hail.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Winds, spiraling counterclockwise toward the low, change accordingly as the system, and its associated fronts, moves over particular regions.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Life Cycle of a Midlatitude Cyclone</a:t>
            </a:r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4221163"/>
            <a:ext cx="403225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Life Cycle of a Midlatitude 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B176C-FEBD-7C43-9B9E-A5ECA1A1D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of Cyclones</a:t>
            </a:r>
          </a:p>
          <a:p>
            <a:pPr lvl="1"/>
            <a:r>
              <a:rPr lang="en-US" dirty="0"/>
              <a:t>Develops as a weak disturbance</a:t>
            </a:r>
          </a:p>
          <a:p>
            <a:pPr lvl="1"/>
            <a:r>
              <a:rPr lang="en-US" dirty="0"/>
              <a:t>Progression of weather conditions over time for</a:t>
            </a:r>
            <a:br>
              <a:rPr lang="en-US" dirty="0"/>
            </a:br>
            <a:r>
              <a:rPr lang="en-US" dirty="0"/>
              <a:t>affected locations</a:t>
            </a:r>
          </a:p>
          <a:p>
            <a:pPr lvl="1"/>
            <a:r>
              <a:rPr lang="en-US" dirty="0"/>
              <a:t>General eastward migration, with northward or southward</a:t>
            </a:r>
            <a:br>
              <a:rPr lang="en-US" dirty="0"/>
            </a:br>
            <a:r>
              <a:rPr lang="en-US" dirty="0"/>
              <a:t>component (cold fronts move faster than warm fronts)</a:t>
            </a:r>
          </a:p>
        </p:txBody>
      </p:sp>
      <p:pic>
        <p:nvPicPr>
          <p:cNvPr id="5" name="midwest_goe_2010298_sm.mov">
            <a:hlinkClick r:id="" action="ppaction://media"/>
            <a:extLst>
              <a:ext uri="{FF2B5EF4-FFF2-40B4-BE49-F238E27FC236}">
                <a16:creationId xmlns:a16="http://schemas.microsoft.com/office/drawing/2014/main" id="{302E4482-04C0-E34A-9215-23F766189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9932" y="3658829"/>
            <a:ext cx="4064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70D33-557D-9246-9105-AC431BC0746A}"/>
              </a:ext>
            </a:extLst>
          </p:cNvPr>
          <p:cNvSpPr txBox="1"/>
          <p:nvPr/>
        </p:nvSpPr>
        <p:spPr>
          <a:xfrm>
            <a:off x="179512" y="587375"/>
            <a:ext cx="557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If video doesn’t work:</a:t>
            </a:r>
          </a:p>
          <a:p>
            <a:r>
              <a:rPr lang="en-US" sz="1000" dirty="0">
                <a:hlinkClick r:id="rId5"/>
              </a:rPr>
              <a:t>https://clemson.instructure.com/courses/92136/files/folder/Lecture%20Slides/Module10_videos</a:t>
            </a:r>
            <a:r>
              <a:rPr lang="en-US" sz="1000" dirty="0"/>
              <a:t> </a:t>
            </a:r>
          </a:p>
          <a:p>
            <a:r>
              <a:rPr lang="en-US" sz="1000" dirty="0"/>
              <a:t>Or go to Canvas: Files -&gt; Lecture Slides -&gt; Module10_videos</a:t>
            </a:r>
          </a:p>
        </p:txBody>
      </p:sp>
    </p:spTree>
    <p:extLst>
      <p:ext uri="{BB962C8B-B14F-4D97-AF65-F5344CB8AC3E}">
        <p14:creationId xmlns:p14="http://schemas.microsoft.com/office/powerpoint/2010/main" val="24940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213563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kern="1200" dirty="0">
                <a:cs typeface="Arial" panose="020B0604020202020204" pitchFamily="34" charset="0"/>
              </a:rPr>
              <a:t>Occlusion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Occlusion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occurs when the cold front joins the warm front, closing off the warm sector. 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Surface temperature differences are minimized.</a:t>
            </a:r>
          </a:p>
          <a:p>
            <a:pPr marL="739775" lvl="1" indent="-282575" eaLnBrk="1" hangingPunct="1">
              <a:lnSpc>
                <a:spcPct val="90000"/>
              </a:lnSpc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The end of the cyclone’s life cycle.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Life Cycle of a Midlatitude Cyclone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1082F-4EEF-EE43-AA2D-C4598FF0A1E4}"/>
              </a:ext>
            </a:extLst>
          </p:cNvPr>
          <p:cNvSpPr txBox="1"/>
          <p:nvPr/>
        </p:nvSpPr>
        <p:spPr>
          <a:xfrm>
            <a:off x="1907704" y="498737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question: How and why does</a:t>
            </a:r>
            <a:br>
              <a:rPr lang="en-US" dirty="0"/>
            </a:br>
            <a:r>
              <a:rPr lang="en-US" dirty="0"/>
              <a:t>the initial “kink” (sometimes called</a:t>
            </a:r>
            <a:br>
              <a:rPr lang="en-US" dirty="0"/>
            </a:br>
            <a:r>
              <a:rPr lang="en-US" dirty="0"/>
              <a:t>a minor disturbance) happen?</a:t>
            </a:r>
          </a:p>
        </p:txBody>
      </p:sp>
      <p:pic>
        <p:nvPicPr>
          <p:cNvPr id="5" name="Picture 5" descr="Aguado_Figure_10_01b">
            <a:extLst>
              <a:ext uri="{FF2B5EF4-FFF2-40B4-BE49-F238E27FC236}">
                <a16:creationId xmlns:a16="http://schemas.microsoft.com/office/drawing/2014/main" id="{CD9892B1-78F6-7E43-A192-37C97950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53036"/>
            <a:ext cx="2892253" cy="244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Processes of the Middle and Upper Troposphere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AF2BE31-4996-1248-B9BF-0D8A05EB5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99728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Rossby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waves and vorticity</a:t>
            </a:r>
          </a:p>
          <a:p>
            <a:pPr lvl="1" eaLnBrk="1" hangingPunct="1"/>
            <a:r>
              <a:rPr lang="en-US" kern="0" dirty="0">
                <a:latin typeface="Arial" panose="020B0604020202020204" pitchFamily="34" charset="0"/>
              </a:rPr>
              <a:t>Explains mathematically the </a:t>
            </a:r>
            <a:r>
              <a:rPr lang="en-US" b="1" kern="0" dirty="0">
                <a:latin typeface="Arial" panose="020B0604020202020204" pitchFamily="34" charset="0"/>
              </a:rPr>
              <a:t>linkages between winds, cyclogenesis, midlatitude cyclones</a:t>
            </a:r>
          </a:p>
          <a:p>
            <a:pPr lvl="2" eaLnBrk="1" hangingPunct="1"/>
            <a:r>
              <a:rPr lang="en-US" sz="2800" b="1" kern="0" dirty="0">
                <a:latin typeface="Arial" panose="020B0604020202020204" pitchFamily="34" charset="0"/>
              </a:rPr>
              <a:t>Vorticity</a:t>
            </a:r>
            <a:r>
              <a:rPr lang="en-US" sz="2800" kern="0" dirty="0">
                <a:latin typeface="Arial" panose="020B0604020202020204" pitchFamily="34" charset="0"/>
              </a:rPr>
              <a:t>, </a:t>
            </a:r>
            <a:r>
              <a:rPr lang="en-US" sz="2800" i="1" kern="0" dirty="0">
                <a:latin typeface="Arial" panose="020B0604020202020204" pitchFamily="34" charset="0"/>
              </a:rPr>
              <a:t>the rotation of air </a:t>
            </a:r>
          </a:p>
          <a:p>
            <a:pPr lvl="3" eaLnBrk="1" hangingPunct="1"/>
            <a:r>
              <a:rPr lang="en-US" sz="2400" b="1" kern="0" dirty="0">
                <a:latin typeface="Arial" panose="020B0604020202020204" pitchFamily="34" charset="0"/>
              </a:rPr>
              <a:t>Relative</a:t>
            </a:r>
            <a:r>
              <a:rPr lang="en-US" sz="2400" kern="0" dirty="0">
                <a:latin typeface="Arial" panose="020B0604020202020204" pitchFamily="34" charset="0"/>
              </a:rPr>
              <a:t> vorticity: rotation of air relative to</a:t>
            </a:r>
            <a:br>
              <a:rPr lang="en-US" sz="2400" kern="0" dirty="0">
                <a:latin typeface="Arial" panose="020B0604020202020204" pitchFamily="34" charset="0"/>
              </a:rPr>
            </a:br>
            <a:r>
              <a:rPr lang="en-US" sz="2400" kern="0" dirty="0">
                <a:latin typeface="Arial" panose="020B0604020202020204" pitchFamily="34" charset="0"/>
              </a:rPr>
              <a:t>surface </a:t>
            </a:r>
            <a:r>
              <a:rPr lang="en-US" sz="2400" u="sng" kern="0" dirty="0">
                <a:latin typeface="Arial" panose="020B0604020202020204" pitchFamily="34" charset="0"/>
              </a:rPr>
              <a:t>without</a:t>
            </a:r>
            <a:r>
              <a:rPr lang="en-US" sz="2400" kern="0" dirty="0">
                <a:latin typeface="Arial" panose="020B0604020202020204" pitchFamily="34" charset="0"/>
              </a:rPr>
              <a:t> regard to Earth’s rotation</a:t>
            </a:r>
          </a:p>
          <a:p>
            <a:pPr lvl="4" eaLnBrk="1" hangingPunct="1"/>
            <a:r>
              <a:rPr lang="en-US" sz="2200" kern="0" dirty="0">
                <a:latin typeface="Arial" panose="020B0604020202020204" pitchFamily="34" charset="0"/>
              </a:rPr>
              <a:t>Positive for counter-clockwise rotation</a:t>
            </a:r>
          </a:p>
          <a:p>
            <a:pPr lvl="4" eaLnBrk="1" hangingPunct="1"/>
            <a:r>
              <a:rPr lang="en-US" sz="2200" kern="0" dirty="0">
                <a:latin typeface="Arial" panose="020B0604020202020204" pitchFamily="34" charset="0"/>
              </a:rPr>
              <a:t>Negative for clockwise rotation</a:t>
            </a:r>
          </a:p>
          <a:p>
            <a:pPr lvl="3" eaLnBrk="1" hangingPunct="1"/>
            <a:r>
              <a:rPr lang="en-US" sz="2400" kern="0" dirty="0">
                <a:latin typeface="Arial" panose="020B0604020202020204" pitchFamily="34" charset="0"/>
              </a:rPr>
              <a:t>Earth’s vorticity: rotation of air due to Earth’s daily rotation around its axis</a:t>
            </a:r>
          </a:p>
          <a:p>
            <a:pPr lvl="3" eaLnBrk="1" hangingPunct="1"/>
            <a:r>
              <a:rPr lang="en-US" sz="2400" b="1" kern="0" dirty="0">
                <a:latin typeface="Arial" panose="020B0604020202020204" pitchFamily="34" charset="0"/>
              </a:rPr>
              <a:t>Absolute</a:t>
            </a:r>
            <a:r>
              <a:rPr lang="en-US" sz="2400" kern="0" dirty="0">
                <a:latin typeface="Arial" panose="020B0604020202020204" pitchFamily="34" charset="0"/>
              </a:rPr>
              <a:t> vorticity: sum of relative and Earth’s vorticity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2253</Words>
  <Application>Microsoft Macintosh PowerPoint</Application>
  <PresentationFormat>On-screen Show (4:3)</PresentationFormat>
  <Paragraphs>227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ＭＳ Ｐゴシック</vt:lpstr>
      <vt:lpstr>Arial</vt:lpstr>
      <vt:lpstr>Tahoma</vt:lpstr>
      <vt:lpstr>1_HA5Lect_template</vt:lpstr>
      <vt:lpstr>PowerPoint Presentation</vt:lpstr>
      <vt:lpstr>Objectives</vt:lpstr>
      <vt:lpstr>Polar Front Theory</vt:lpstr>
      <vt:lpstr>The Life Cycle of a Midlatitude Cyclone</vt:lpstr>
      <vt:lpstr>The Life Cycle of a Midlatitude Cyclone</vt:lpstr>
      <vt:lpstr>The Life Cycle of a Midlatitude Cyclone</vt:lpstr>
      <vt:lpstr>The Life Cycle of a Midlatitude Cyclone</vt:lpstr>
      <vt:lpstr>The Life Cycle of a Midlatitude Cyclone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Processes of the Middle and Upper Troposphere</vt:lpstr>
      <vt:lpstr>Surface Fronts and Upper-Level Patterns</vt:lpstr>
      <vt:lpstr>Surface Fronts and Upper-Level Patterns</vt:lpstr>
      <vt:lpstr>Surface Fronts and Upper-Level Patterns</vt:lpstr>
      <vt:lpstr>Surface Fronts and Upper-Level Patterns</vt:lpstr>
      <vt:lpstr>An Example of a Midlatitude Cyclone</vt:lpstr>
      <vt:lpstr>An Example of a Midlatitude Cyclone</vt:lpstr>
      <vt:lpstr>An Example of a Midlatitude Cyclone</vt:lpstr>
      <vt:lpstr>An Example of a Midlatitude Cyclone</vt:lpstr>
      <vt:lpstr>Flow Patterns and Large-Scale Weather</vt:lpstr>
      <vt:lpstr>Flow Patterns and Large-Scale Weather</vt:lpstr>
      <vt:lpstr>Flow Patterns and Large-Scale Weather</vt:lpstr>
      <vt:lpstr>Flow Patterns and Large-Scale Weather</vt:lpstr>
      <vt:lpstr>Flow Patterns and Large-Scale Weather</vt:lpstr>
      <vt:lpstr>The Modern View: Midlatitude Cyclones and Conveyor Belts</vt:lpstr>
      <vt:lpstr>The Modern View: Midlatitude Cyclones and Conveyor Belts</vt:lpstr>
      <vt:lpstr>The Modern View: Midlatitude Cyclones and Conveyor Belts</vt:lpstr>
      <vt:lpstr>Anticyclones</vt:lpstr>
      <vt:lpstr>Climate Change and Midlatitude Cyclones</vt:lpstr>
      <vt:lpstr>Attendance Quiz</vt:lpstr>
      <vt:lpstr>Summary and Key Points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uhalese</dc:creator>
  <cp:lastModifiedBy>Jens Oberheide</cp:lastModifiedBy>
  <cp:revision>140</cp:revision>
  <dcterms:created xsi:type="dcterms:W3CDTF">2011-12-12T15:41:04Z</dcterms:created>
  <dcterms:modified xsi:type="dcterms:W3CDTF">2020-04-12T17:49:23Z</dcterms:modified>
</cp:coreProperties>
</file>